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57" r:id="rId4"/>
    <p:sldId id="258" r:id="rId5"/>
    <p:sldId id="259" r:id="rId6"/>
    <p:sldId id="263" r:id="rId7"/>
    <p:sldId id="260" r:id="rId8"/>
    <p:sldId id="261" r:id="rId9"/>
    <p:sldId id="262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31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3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7D9CE-224F-4919-9D93-BBDC8EDC4AE0}" type="datetimeFigureOut">
              <a:rPr lang="ru-RU" smtClean="0"/>
              <a:t>04.03.2026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4A358-8AE7-4445-B52B-D463F36A58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98550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7D9CE-224F-4919-9D93-BBDC8EDC4AE0}" type="datetimeFigureOut">
              <a:rPr lang="ru-RU" smtClean="0"/>
              <a:t>04.03.2026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4A358-8AE7-4445-B52B-D463F36A58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95949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7D9CE-224F-4919-9D93-BBDC8EDC4AE0}" type="datetimeFigureOut">
              <a:rPr lang="ru-RU" smtClean="0"/>
              <a:t>04.03.2026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4A358-8AE7-4445-B52B-D463F36A58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7384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7D9CE-224F-4919-9D93-BBDC8EDC4AE0}" type="datetimeFigureOut">
              <a:rPr lang="ru-RU" smtClean="0"/>
              <a:t>04.03.2026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4A358-8AE7-4445-B52B-D463F36A58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99933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7D9CE-224F-4919-9D93-BBDC8EDC4AE0}" type="datetimeFigureOut">
              <a:rPr lang="ru-RU" smtClean="0"/>
              <a:t>04.03.2026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4A358-8AE7-4445-B52B-D463F36A58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97679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7D9CE-224F-4919-9D93-BBDC8EDC4AE0}" type="datetimeFigureOut">
              <a:rPr lang="ru-RU" smtClean="0"/>
              <a:t>04.03.2026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4A358-8AE7-4445-B52B-D463F36A58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5440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7D9CE-224F-4919-9D93-BBDC8EDC4AE0}" type="datetimeFigureOut">
              <a:rPr lang="ru-RU" smtClean="0"/>
              <a:t>04.03.2026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4A358-8AE7-4445-B52B-D463F36A58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14114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7D9CE-224F-4919-9D93-BBDC8EDC4AE0}" type="datetimeFigureOut">
              <a:rPr lang="ru-RU" smtClean="0"/>
              <a:t>04.03.2026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4A358-8AE7-4445-B52B-D463F36A58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57177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7D9CE-224F-4919-9D93-BBDC8EDC4AE0}" type="datetimeFigureOut">
              <a:rPr lang="ru-RU" smtClean="0"/>
              <a:t>04.03.2026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4A358-8AE7-4445-B52B-D463F36A58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47064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7D9CE-224F-4919-9D93-BBDC8EDC4AE0}" type="datetimeFigureOut">
              <a:rPr lang="ru-RU" smtClean="0"/>
              <a:t>04.03.2026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4A358-8AE7-4445-B52B-D463F36A58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20177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7D9CE-224F-4919-9D93-BBDC8EDC4AE0}" type="datetimeFigureOut">
              <a:rPr lang="ru-RU" smtClean="0"/>
              <a:t>04.03.2026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44A358-8AE7-4445-B52B-D463F36A58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41335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37D9CE-224F-4919-9D93-BBDC8EDC4AE0}" type="datetimeFigureOut">
              <a:rPr lang="ru-RU" smtClean="0"/>
              <a:t>04.03.2026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44A358-8AE7-4445-B52B-D463F36A58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5131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0"/>
            <a:ext cx="9144000" cy="1019175"/>
          </a:xfrm>
        </p:spPr>
        <p:txBody>
          <a:bodyPr/>
          <a:lstStyle/>
          <a:p>
            <a:r>
              <a:rPr lang="ru-RU" dirty="0"/>
              <a:t>Распределительный центр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6105524"/>
            <a:ext cx="9144000" cy="638175"/>
          </a:xfrm>
        </p:spPr>
        <p:txBody>
          <a:bodyPr>
            <a:normAutofit fontScale="77500" lnSpcReduction="20000"/>
          </a:bodyPr>
          <a:lstStyle/>
          <a:p>
            <a:r>
              <a:rPr lang="ru-RU" dirty="0" err="1"/>
              <a:t>Г.Атырау</a:t>
            </a:r>
            <a:r>
              <a:rPr lang="ru-RU" dirty="0"/>
              <a:t>, </a:t>
            </a:r>
            <a:r>
              <a:rPr lang="ru-RU" dirty="0" err="1"/>
              <a:t>Атамбаева</a:t>
            </a:r>
            <a:r>
              <a:rPr lang="ru-RU" dirty="0"/>
              <a:t> 10Г</a:t>
            </a:r>
          </a:p>
          <a:p>
            <a:r>
              <a:rPr lang="en-US" dirty="0"/>
              <a:t>https://maps.app.goo.gl/6dst8BrVa76xyG2g6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1678" y="1422464"/>
            <a:ext cx="5645426" cy="4346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1342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Структура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Основной склад отапливаемый – 5850м2</a:t>
            </a:r>
          </a:p>
          <a:p>
            <a:r>
              <a:rPr lang="ru-RU" dirty="0"/>
              <a:t>Холодные склады – 774м2</a:t>
            </a:r>
          </a:p>
          <a:p>
            <a:r>
              <a:rPr lang="ru-RU" dirty="0"/>
              <a:t>Мясное производство – 240м2</a:t>
            </a:r>
          </a:p>
          <a:p>
            <a:r>
              <a:rPr lang="ru-RU" dirty="0"/>
              <a:t>Морозильная камера – 120м2</a:t>
            </a:r>
          </a:p>
          <a:p>
            <a:r>
              <a:rPr lang="ru-RU" dirty="0" err="1"/>
              <a:t>Жд</a:t>
            </a:r>
            <a:r>
              <a:rPr lang="ru-RU" dirty="0"/>
              <a:t> пути подъездные</a:t>
            </a:r>
          </a:p>
          <a:p>
            <a:r>
              <a:rPr lang="ru-RU" dirty="0"/>
              <a:t>Асфальтированная дорога до территории базы</a:t>
            </a:r>
          </a:p>
          <a:p>
            <a:r>
              <a:rPr lang="ru-RU" dirty="0"/>
              <a:t>Территория 1,8га</a:t>
            </a:r>
          </a:p>
          <a:p>
            <a:r>
              <a:rPr lang="ru-RU" dirty="0"/>
              <a:t>Охраняемая территория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896176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Общая схема подъездных путей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650" y="1593657"/>
            <a:ext cx="6953872" cy="5115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9051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Камеры</a:t>
            </a:r>
          </a:p>
        </p:txBody>
      </p:sp>
      <p:graphicFrame>
        <p:nvGraphicFramePr>
          <p:cNvPr id="6" name="Объект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18318415"/>
              </p:ext>
            </p:extLst>
          </p:nvPr>
        </p:nvGraphicFramePr>
        <p:xfrm>
          <a:off x="939818" y="1281113"/>
          <a:ext cx="10413982" cy="55019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2" name="CorelDRAW" r:id="rId3" imgW="12372392" imgH="6537129" progId="CorelDraw.Graphic.18">
                  <p:embed/>
                </p:oleObj>
              </mc:Choice>
              <mc:Fallback>
                <p:oleObj name="CorelDRAW" r:id="rId3" imgW="12372392" imgH="6537129" progId="CorelDraw.Graphic.1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39818" y="1281113"/>
                        <a:ext cx="10413982" cy="550191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451216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Камеры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Морозильная камера 120м2</a:t>
            </a:r>
          </a:p>
          <a:p>
            <a:r>
              <a:rPr lang="ru-RU" dirty="0"/>
              <a:t>Цех разделки мяса полного цикла 240м2</a:t>
            </a:r>
          </a:p>
          <a:p>
            <a:r>
              <a:rPr lang="ru-RU" dirty="0"/>
              <a:t>Мясной цех охлаждаемый</a:t>
            </a:r>
          </a:p>
          <a:p>
            <a:r>
              <a:rPr lang="ru-RU" dirty="0"/>
              <a:t>Реализована рельсовая система приемки и хранения мяса</a:t>
            </a:r>
          </a:p>
          <a:p>
            <a:r>
              <a:rPr lang="ru-RU" dirty="0"/>
              <a:t>Разделка крупным куском</a:t>
            </a:r>
          </a:p>
          <a:p>
            <a:r>
              <a:rPr lang="ru-RU" dirty="0"/>
              <a:t>Производство мяса МГС (модифицированная газовая среда)</a:t>
            </a:r>
          </a:p>
          <a:p>
            <a:r>
              <a:rPr lang="ru-RU" dirty="0"/>
              <a:t>Буферная зона загрузки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450111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/>
              <a:t>Мезонин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0238" y="1434944"/>
            <a:ext cx="6944262" cy="5423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481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Мезонин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Площадь 190м2</a:t>
            </a:r>
          </a:p>
          <a:p>
            <a:r>
              <a:rPr lang="ru-RU" dirty="0"/>
              <a:t>Трехуровневый</a:t>
            </a:r>
          </a:p>
          <a:p>
            <a:r>
              <a:rPr lang="ru-RU" dirty="0"/>
              <a:t>Высота каждого уровня 2,3м</a:t>
            </a:r>
          </a:p>
          <a:p>
            <a:r>
              <a:rPr lang="ru-RU" dirty="0"/>
              <a:t>Нагрузка на пол до 800кг/м2</a:t>
            </a:r>
          </a:p>
          <a:p>
            <a:r>
              <a:rPr lang="ru-RU" dirty="0"/>
              <a:t>Нагрузка на каждую полку 700кг/м2</a:t>
            </a:r>
          </a:p>
          <a:p>
            <a:r>
              <a:rPr lang="ru-RU" dirty="0"/>
              <a:t>Общее количество уровней полок на трех ярусах – 8</a:t>
            </a:r>
          </a:p>
          <a:p>
            <a:r>
              <a:rPr lang="ru-RU" dirty="0"/>
              <a:t>Расстояние между стеллажами 1,2м</a:t>
            </a:r>
          </a:p>
          <a:p>
            <a:r>
              <a:rPr lang="ru-RU" dirty="0"/>
              <a:t>Мезонин расположен внутри основного зала</a:t>
            </a:r>
          </a:p>
          <a:p>
            <a:r>
              <a:rPr lang="ru-RU" dirty="0"/>
              <a:t>Высота мезонина 7,4м</a:t>
            </a:r>
          </a:p>
          <a:p>
            <a:r>
              <a:rPr lang="ru-RU" dirty="0"/>
              <a:t>650 ячеек хранения для </a:t>
            </a:r>
            <a:r>
              <a:rPr lang="en-US" dirty="0"/>
              <a:t>WMS (</a:t>
            </a:r>
            <a:r>
              <a:rPr lang="ru-RU" dirty="0"/>
              <a:t>возможно дробление)</a:t>
            </a:r>
          </a:p>
        </p:txBody>
      </p:sp>
    </p:spTree>
    <p:extLst>
      <p:ext uri="{BB962C8B-B14F-4D97-AF65-F5344CB8AC3E}">
        <p14:creationId xmlns:p14="http://schemas.microsoft.com/office/powerpoint/2010/main" val="33815668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-23813"/>
            <a:ext cx="10515600" cy="1325563"/>
          </a:xfrm>
        </p:spPr>
        <p:txBody>
          <a:bodyPr/>
          <a:lstStyle/>
          <a:p>
            <a:r>
              <a:rPr lang="ru-RU" dirty="0"/>
              <a:t>Основной склад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33450" y="1235075"/>
            <a:ext cx="10515600" cy="3937000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Площадь 5850м2</a:t>
            </a:r>
          </a:p>
          <a:p>
            <a:r>
              <a:rPr lang="ru-RU" dirty="0"/>
              <a:t>Рампа крытая – 250м2, рампа открытая 250м2</a:t>
            </a:r>
          </a:p>
          <a:p>
            <a:r>
              <a:rPr lang="ru-RU" dirty="0" err="1"/>
              <a:t>Доквеллеры</a:t>
            </a:r>
            <a:r>
              <a:rPr lang="ru-RU" dirty="0"/>
              <a:t> – 6шт</a:t>
            </a:r>
          </a:p>
          <a:p>
            <a:r>
              <a:rPr lang="ru-RU" dirty="0"/>
              <a:t>На РЦ был реализован </a:t>
            </a:r>
            <a:r>
              <a:rPr lang="en-US" dirty="0"/>
              <a:t>WMS</a:t>
            </a:r>
            <a:r>
              <a:rPr lang="ru-RU" dirty="0"/>
              <a:t> по стандартам, включая мезонин</a:t>
            </a:r>
          </a:p>
          <a:p>
            <a:r>
              <a:rPr lang="ru-RU" dirty="0"/>
              <a:t>Общее количество </a:t>
            </a:r>
            <a:r>
              <a:rPr lang="ru-RU" dirty="0" err="1"/>
              <a:t>палетомест</a:t>
            </a:r>
            <a:r>
              <a:rPr lang="ru-RU" dirty="0"/>
              <a:t> хранения основного склада – 6107</a:t>
            </a:r>
          </a:p>
          <a:p>
            <a:r>
              <a:rPr lang="ru-RU" dirty="0"/>
              <a:t>Склад полностью укомплектован стеллажами, высота стеллажей 8,5м</a:t>
            </a:r>
          </a:p>
          <a:p>
            <a:r>
              <a:rPr lang="ru-RU" dirty="0"/>
              <a:t>Газовое отопление</a:t>
            </a:r>
          </a:p>
          <a:p>
            <a:r>
              <a:rPr lang="ru-RU" dirty="0"/>
              <a:t>Все необходимые помещения (с\у, столовая для персонала, кабинеты и т.п.)</a:t>
            </a:r>
          </a:p>
          <a:p>
            <a:r>
              <a:rPr lang="ru-RU" dirty="0"/>
              <a:t>Высокотехнологичный ровный пол с полимерным покрытием, стойкий к истиранию.</a:t>
            </a:r>
          </a:p>
          <a:p>
            <a:r>
              <a:rPr lang="ru-RU" dirty="0"/>
              <a:t> </a:t>
            </a:r>
          </a:p>
          <a:p>
            <a:endParaRPr lang="ru-RU" dirty="0"/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30074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Уличные склады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1-й склад – 207м2</a:t>
            </a:r>
          </a:p>
          <a:p>
            <a:r>
              <a:rPr lang="ru-RU" dirty="0"/>
              <a:t>2-й склад – 360м2</a:t>
            </a:r>
          </a:p>
          <a:p>
            <a:r>
              <a:rPr lang="ru-RU" dirty="0"/>
              <a:t>3-й склад – 207м2</a:t>
            </a:r>
          </a:p>
          <a:p>
            <a:r>
              <a:rPr lang="ru-RU" dirty="0"/>
              <a:t>Склады неотапливаемые</a:t>
            </a:r>
          </a:p>
          <a:p>
            <a:r>
              <a:rPr lang="ru-RU" dirty="0"/>
              <a:t>Уровень пола – уровень земли</a:t>
            </a:r>
          </a:p>
          <a:p>
            <a:r>
              <a:rPr lang="ru-RU" dirty="0"/>
              <a:t>Склады делимые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65189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</TotalTime>
  <Words>237</Words>
  <Application>Microsoft Office PowerPoint</Application>
  <PresentationFormat>Широкоэкранный</PresentationFormat>
  <Paragraphs>53</Paragraphs>
  <Slides>9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Тема Office</vt:lpstr>
      <vt:lpstr>CorelDRAW</vt:lpstr>
      <vt:lpstr>Распределительный центр</vt:lpstr>
      <vt:lpstr>Структура</vt:lpstr>
      <vt:lpstr>Общая схема подъездных путей</vt:lpstr>
      <vt:lpstr>Камеры</vt:lpstr>
      <vt:lpstr>Камеры</vt:lpstr>
      <vt:lpstr>Презентация PowerPoint</vt:lpstr>
      <vt:lpstr>Мезонин</vt:lpstr>
      <vt:lpstr>Основной склад</vt:lpstr>
      <vt:lpstr>Уличные склады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Распределительный центр</dc:title>
  <dc:creator>Учетная запись Майкрософт</dc:creator>
  <cp:lastModifiedBy>Рита Карпачёва</cp:lastModifiedBy>
  <cp:revision>15</cp:revision>
  <dcterms:created xsi:type="dcterms:W3CDTF">2026-02-13T10:57:10Z</dcterms:created>
  <dcterms:modified xsi:type="dcterms:W3CDTF">2026-03-04T12:35:59Z</dcterms:modified>
</cp:coreProperties>
</file>