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13"/>
  </p:notesMasterIdLst>
  <p:sldIdLst>
    <p:sldId id="256" r:id="rId2"/>
    <p:sldId id="257" r:id="rId3"/>
    <p:sldId id="258" r:id="rId4"/>
    <p:sldId id="265" r:id="rId5"/>
    <p:sldId id="269" r:id="rId6"/>
    <p:sldId id="270" r:id="rId7"/>
    <p:sldId id="272" r:id="rId8"/>
    <p:sldId id="262" r:id="rId9"/>
    <p:sldId id="273" r:id="rId10"/>
    <p:sldId id="263" r:id="rId11"/>
    <p:sldId id="264" r:id="rId12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5AE91-C2FA-4DD6-A146-EFFF39C4A598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AB44A-3126-4CE2-AC9D-CEED9EF56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36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439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749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27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35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387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062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57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0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11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869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02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081C659-D0D8-4F61-8B71-A45917A703C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0A3C968-C990-4AFF-AA83-1C243BADB16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28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862470"/>
            <a:ext cx="10058400" cy="146264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+mn-lt"/>
              </a:rPr>
              <a:t>Складское обслуживание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Более 2</a:t>
            </a:r>
            <a:r>
              <a:rPr lang="en-US" dirty="0"/>
              <a:t> </a:t>
            </a:r>
            <a:r>
              <a:rPr lang="ru-RU" dirty="0"/>
              <a:t>млн складских операций ежегодно</a:t>
            </a:r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5364" y="303513"/>
            <a:ext cx="2290430" cy="138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77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Наши Клиенты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031" y="1850680"/>
            <a:ext cx="7090263" cy="429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7854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Контактная Информация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07931"/>
          </a:xfrm>
        </p:spPr>
        <p:txBody>
          <a:bodyPr>
            <a:normAutofit/>
          </a:bodyPr>
          <a:lstStyle/>
          <a:p>
            <a:pPr algn="ctr"/>
            <a:endParaRPr lang="en-US" b="1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Проспект </a:t>
            </a:r>
            <a:r>
              <a:rPr lang="ru-RU" b="1" dirty="0" err="1"/>
              <a:t>Суюнбая</a:t>
            </a:r>
            <a:r>
              <a:rPr lang="ru-RU" b="1" dirty="0"/>
              <a:t>, 258В, Алматы, Казахстан</a:t>
            </a:r>
          </a:p>
          <a:p>
            <a:pPr algn="ctr"/>
            <a:r>
              <a:rPr lang="ru-RU" b="1" dirty="0"/>
              <a:t>Тел. + 7 727 341-02-00</a:t>
            </a:r>
          </a:p>
          <a:p>
            <a:pPr algn="ctr"/>
            <a:r>
              <a:rPr lang="ru-RU" b="1" dirty="0"/>
              <a:t>Моб. + 7 707 498 81 30</a:t>
            </a:r>
          </a:p>
          <a:p>
            <a:pPr algn="ctr"/>
            <a:r>
              <a:rPr lang="en-US" b="1" dirty="0"/>
              <a:t>www.algroup.kz</a:t>
            </a:r>
            <a:endParaRPr lang="ru-RU" b="1" dirty="0"/>
          </a:p>
          <a:p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8511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159" y="193183"/>
            <a:ext cx="10058400" cy="990385"/>
          </a:xfrm>
        </p:spPr>
        <p:txBody>
          <a:bodyPr/>
          <a:lstStyle/>
          <a:p>
            <a:r>
              <a:rPr lang="ru-RU" dirty="0"/>
              <a:t>Логистический Комплекс в г. Алматы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751" y="1942325"/>
            <a:ext cx="7237927" cy="49156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Склады класса А – 48 500 м2 в г. Алматы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Паллета-места:</a:t>
            </a:r>
            <a:r>
              <a:rPr lang="en-US" b="1" dirty="0"/>
              <a:t> 53 </a:t>
            </a:r>
            <a:r>
              <a:rPr lang="ru-RU" b="1" dirty="0"/>
              <a:t>000 шт.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Таможенный склад: 1 700 м2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СВХ (крытый и открытый): 7 000 м2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Офисы: 2 500 м2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/>
              <a:t>Одновременная обработка 48 автомашин, </a:t>
            </a:r>
            <a:r>
              <a:rPr lang="en-US" b="1" dirty="0"/>
              <a:t>14</a:t>
            </a:r>
            <a:r>
              <a:rPr lang="ru-RU" b="1" dirty="0"/>
              <a:t> ж/д вагонов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Температурный контроль: +1</a:t>
            </a:r>
            <a:r>
              <a:rPr lang="en-US" b="1" dirty="0"/>
              <a:t>5</a:t>
            </a:r>
            <a:r>
              <a:rPr lang="ru-RU" b="1" dirty="0"/>
              <a:t>  </a:t>
            </a:r>
            <a:r>
              <a:rPr lang="en-US" b="1" dirty="0"/>
              <a:t>+</a:t>
            </a:r>
            <a:r>
              <a:rPr lang="ru-RU" b="1" dirty="0"/>
              <a:t>2</a:t>
            </a:r>
            <a:r>
              <a:rPr lang="en-US" b="1" dirty="0"/>
              <a:t>5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Система температурных режимов</a:t>
            </a:r>
            <a:r>
              <a:rPr lang="en-US" b="1" dirty="0"/>
              <a:t>, </a:t>
            </a:r>
            <a:r>
              <a:rPr lang="ru-RU" b="1" dirty="0"/>
              <a:t>холодильные камеры +2 +8, +8 + 15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Железнодорожная ветка: 6 </a:t>
            </a:r>
            <a:r>
              <a:rPr lang="en-US" b="1" dirty="0"/>
              <a:t>x </a:t>
            </a:r>
            <a:r>
              <a:rPr lang="ru-RU" b="1" dirty="0"/>
              <a:t>4 км</a:t>
            </a:r>
          </a:p>
          <a:p>
            <a:pPr>
              <a:buFont typeface="Arial" panose="020B0604020202020204" pitchFamily="34" charset="0"/>
              <a:buChar char="•"/>
            </a:pP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endParaRPr lang="ru-RU" b="1" dirty="0"/>
          </a:p>
          <a:p>
            <a:endParaRPr lang="ru-RU" b="1" dirty="0"/>
          </a:p>
          <a:p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drsa\Desktop\kz0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039" y="1826354"/>
            <a:ext cx="3702286" cy="2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91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Популярные Услуги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7325503" cy="433612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Складское обслуживание</a:t>
            </a:r>
            <a:r>
              <a:rPr lang="en-US" b="1" dirty="0"/>
              <a:t>: </a:t>
            </a:r>
            <a:r>
              <a:rPr lang="ru-RU" b="1" dirty="0"/>
              <a:t>500 млн.</a:t>
            </a:r>
            <a:r>
              <a:rPr lang="en-US" b="1" dirty="0"/>
              <a:t> </a:t>
            </a:r>
            <a:r>
              <a:rPr lang="ru-RU" b="1" dirty="0"/>
              <a:t>шт. </a:t>
            </a:r>
            <a:r>
              <a:rPr lang="en-US" b="1" dirty="0"/>
              <a:t>/ </a:t>
            </a:r>
            <a:r>
              <a:rPr lang="ru-RU" b="1" dirty="0"/>
              <a:t>год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Площади в аренду: 20 000 кв. 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Услуги таможенного оформления: более 100</a:t>
            </a:r>
            <a:r>
              <a:rPr lang="en-US" b="1" dirty="0"/>
              <a:t> </a:t>
            </a:r>
            <a:r>
              <a:rPr lang="ru-RU" b="1" dirty="0"/>
              <a:t>деклараций </a:t>
            </a:r>
            <a:r>
              <a:rPr lang="en-US" b="1" dirty="0"/>
              <a:t>/ </a:t>
            </a:r>
            <a:r>
              <a:rPr lang="ru-RU" b="1" dirty="0"/>
              <a:t>год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Услуги СВХ:  более 4 500</a:t>
            </a:r>
            <a:r>
              <a:rPr lang="en-US" b="1" dirty="0"/>
              <a:t> </a:t>
            </a:r>
            <a:r>
              <a:rPr lang="ru-RU" b="1" dirty="0"/>
              <a:t>партий товаров</a:t>
            </a:r>
            <a:r>
              <a:rPr lang="en-US" b="1" dirty="0"/>
              <a:t> / </a:t>
            </a:r>
            <a:r>
              <a:rPr lang="ru-RU" b="1" dirty="0"/>
              <a:t>год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Сертифицированный по стандарту </a:t>
            </a:r>
            <a:r>
              <a:rPr lang="en-US" b="1" dirty="0"/>
              <a:t>GDP </a:t>
            </a:r>
            <a:r>
              <a:rPr lang="ru-RU" b="1" dirty="0"/>
              <a:t>фармацевтический склад: 25 000 </a:t>
            </a:r>
            <a:r>
              <a:rPr lang="ru-RU" b="1" dirty="0" err="1"/>
              <a:t>п.м</a:t>
            </a:r>
            <a:r>
              <a:rPr lang="ru-RU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Кросс-</a:t>
            </a:r>
            <a:r>
              <a:rPr lang="ru-RU" b="1" dirty="0" err="1"/>
              <a:t>докинговые</a:t>
            </a:r>
            <a:r>
              <a:rPr lang="ru-RU" b="1" dirty="0"/>
              <a:t> операции: 250 тыс.</a:t>
            </a:r>
            <a:r>
              <a:rPr lang="en-US" b="1" dirty="0"/>
              <a:t> </a:t>
            </a:r>
            <a:r>
              <a:rPr lang="ru-RU" b="1" dirty="0"/>
              <a:t>шт. </a:t>
            </a:r>
            <a:r>
              <a:rPr lang="en-US" b="1" dirty="0"/>
              <a:t>/ </a:t>
            </a:r>
            <a:r>
              <a:rPr lang="ru-RU" b="1" dirty="0"/>
              <a:t>год</a:t>
            </a:r>
          </a:p>
          <a:p>
            <a:pPr>
              <a:buFont typeface="Arial" panose="020B0604020202020204" pitchFamily="34" charset="0"/>
              <a:buChar char="•"/>
            </a:pPr>
            <a:endParaRPr lang="ru-RU" b="1" dirty="0"/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drsa\Desktop\kz.2.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0" y="1876676"/>
            <a:ext cx="2534602" cy="338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109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Складское Обслуживание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54558"/>
            <a:ext cx="6874743" cy="429910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</a:t>
            </a:r>
            <a:r>
              <a:rPr lang="ru-RU" b="1" dirty="0" err="1"/>
              <a:t>Паллетная</a:t>
            </a:r>
            <a:r>
              <a:rPr lang="ru-RU" b="1" dirty="0"/>
              <a:t>, коробочная, штучная, мелкоштучная обработка грузов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Хранение </a:t>
            </a:r>
            <a:r>
              <a:rPr lang="ru-RU" b="1" dirty="0" err="1"/>
              <a:t>паллетное</a:t>
            </a:r>
            <a:r>
              <a:rPr lang="ru-RU" b="1" dirty="0"/>
              <a:t>, хранение в мелкой ячейке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</a:t>
            </a:r>
            <a:r>
              <a:rPr lang="ru-RU" b="1" dirty="0" err="1"/>
              <a:t>Паллетирование</a:t>
            </a:r>
            <a:r>
              <a:rPr lang="ru-RU" b="1" dirty="0"/>
              <a:t> 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Кросс-</a:t>
            </a:r>
            <a:r>
              <a:rPr lang="ru-RU" b="1" dirty="0" err="1"/>
              <a:t>докинговые</a:t>
            </a:r>
            <a:r>
              <a:rPr lang="ru-RU" b="1" dirty="0"/>
              <a:t> операции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Обработка товара по специальным требованиям заказчика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Дополнительные услуги: Маркировка, упаковка, </a:t>
            </a:r>
            <a:r>
              <a:rPr lang="ru-RU" b="1" dirty="0" err="1"/>
              <a:t>термоупаковка</a:t>
            </a:r>
            <a:r>
              <a:rPr lang="ru-RU" b="1" dirty="0"/>
              <a:t>, пакетирование, вкладка </a:t>
            </a:r>
            <a:r>
              <a:rPr lang="ru-RU" b="1" dirty="0" err="1"/>
              <a:t>лифлетов</a:t>
            </a:r>
            <a:r>
              <a:rPr lang="ru-RU" b="1" dirty="0"/>
              <a:t>, </a:t>
            </a:r>
            <a:r>
              <a:rPr lang="en-US" b="1" dirty="0"/>
              <a:t>Co packing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522" y="1871329"/>
            <a:ext cx="2859814" cy="435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118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Электронная Система Управления Складом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7594233" cy="430793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b="1" dirty="0"/>
              <a:t>INFOR WM 10 WMS 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b="1" dirty="0"/>
              <a:t>Полная автоматизация складских процессов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Штрихкодирование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Использование ТСД для приемки, сборки и отгрузки ТМЦ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Полный набор отчетности по движению товаров и складским остаткам в реальном режиме времени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Интегрирование отчетности в информационные системы клиентов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Интегрирование документооборота между </a:t>
            </a:r>
            <a:r>
              <a:rPr lang="en-US" b="1" dirty="0"/>
              <a:t>WMS </a:t>
            </a:r>
            <a:r>
              <a:rPr lang="ru-RU" b="1" dirty="0"/>
              <a:t>и Хост системой клиента (1С, </a:t>
            </a:r>
            <a:r>
              <a:rPr lang="en-US" b="1" dirty="0"/>
              <a:t>SAP</a:t>
            </a:r>
            <a:r>
              <a:rPr lang="ru-RU" b="1" dirty="0"/>
              <a:t> и т.д.)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569" y="1908988"/>
            <a:ext cx="2267097" cy="1621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569" y="3615070"/>
            <a:ext cx="2267097" cy="1797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383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0793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Система мотивации и удержания персонала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Низкая текучесть «голубых воротничков»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Обучение и продвижение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Высокие показатели безопасности труда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Отдел обеспечения качества </a:t>
            </a:r>
          </a:p>
          <a:p>
            <a:pPr>
              <a:buFont typeface="Arial" panose="020B0604020202020204" pitchFamily="34" charset="0"/>
              <a:buChar char="•"/>
            </a:pP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425" y="1821019"/>
            <a:ext cx="2839658" cy="3640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Квалифицированный Персонал</a:t>
            </a:r>
          </a:p>
        </p:txBody>
      </p:sp>
    </p:spTree>
    <p:extLst>
      <p:ext uri="{BB962C8B-B14F-4D97-AF65-F5344CB8AC3E}">
        <p14:creationId xmlns:p14="http://schemas.microsoft.com/office/powerpoint/2010/main" val="412727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Современное Европейское Оборудование и Техника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0793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Высотные </a:t>
            </a:r>
            <a:r>
              <a:rPr lang="ru-RU" b="1" dirty="0" err="1"/>
              <a:t>электроштабелеры</a:t>
            </a:r>
            <a:r>
              <a:rPr lang="ru-RU" b="1" dirty="0"/>
              <a:t>: </a:t>
            </a:r>
            <a:r>
              <a:rPr lang="ru-RU" b="1" dirty="0" err="1"/>
              <a:t>Jungheinrich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</a:t>
            </a:r>
            <a:r>
              <a:rPr lang="ru-RU" b="1" dirty="0" err="1"/>
              <a:t>Электропогрузчики</a:t>
            </a:r>
            <a:r>
              <a:rPr lang="ru-RU" b="1" dirty="0"/>
              <a:t>: </a:t>
            </a:r>
            <a:r>
              <a:rPr lang="en-US" b="1" dirty="0" err="1"/>
              <a:t>Jungheinrich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 err="1"/>
              <a:t>Паллетоупаковочные</a:t>
            </a:r>
            <a:r>
              <a:rPr lang="ru-RU" b="1" dirty="0"/>
              <a:t> машины: </a:t>
            </a:r>
            <a:r>
              <a:rPr lang="en-US" b="1" dirty="0" err="1"/>
              <a:t>Ecomat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Доковое оборудование</a:t>
            </a:r>
            <a:r>
              <a:rPr lang="en-US" b="1" dirty="0"/>
              <a:t>:</a:t>
            </a:r>
            <a:r>
              <a:rPr lang="ru-RU" b="1" dirty="0"/>
              <a:t> </a:t>
            </a:r>
            <a:r>
              <a:rPr lang="ru-RU" b="1" dirty="0" err="1"/>
              <a:t>Stertil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Стеллажное оборудование</a:t>
            </a:r>
            <a:r>
              <a:rPr lang="en-US" b="1" dirty="0"/>
              <a:t>:</a:t>
            </a:r>
            <a:r>
              <a:rPr lang="ru-RU" b="1" dirty="0"/>
              <a:t> </a:t>
            </a:r>
            <a:r>
              <a:rPr lang="ru-RU" b="1" dirty="0" err="1"/>
              <a:t>Dozhpa</a:t>
            </a:r>
            <a:r>
              <a:rPr lang="en-US" b="1" dirty="0"/>
              <a:t>d 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Мезонинное оборудование</a:t>
            </a:r>
            <a:r>
              <a:rPr lang="en-US" b="1" dirty="0"/>
              <a:t>: First Logistics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ТСД: </a:t>
            </a:r>
            <a:r>
              <a:rPr lang="en-US" b="1" dirty="0" err="1"/>
              <a:t>Mindeo</a:t>
            </a:r>
            <a:r>
              <a:rPr lang="ru-RU" b="1" dirty="0"/>
              <a:t>,</a:t>
            </a:r>
            <a:r>
              <a:rPr lang="en-US" b="1" dirty="0"/>
              <a:t> Zebra</a:t>
            </a:r>
            <a:endParaRPr lang="ru-RU" b="1" dirty="0"/>
          </a:p>
        </p:txBody>
      </p:sp>
      <p:pic>
        <p:nvPicPr>
          <p:cNvPr id="7170" name="Picture 2" descr="S:\Отдел развития бизнеса\Фото склада\фото\склады\kz.2.1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913" y="1828799"/>
            <a:ext cx="3899416" cy="292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411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Основная Бизнес Статистика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0793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Годовой Оборот:</a:t>
            </a:r>
            <a:r>
              <a:rPr lang="en-US" b="1" dirty="0"/>
              <a:t> </a:t>
            </a:r>
            <a:r>
              <a:rPr lang="ru-RU" b="1" dirty="0"/>
              <a:t>1,9 млрд. тенге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Вместимость склада: 53 000 </a:t>
            </a:r>
            <a:r>
              <a:rPr lang="ru-RU" b="1" dirty="0" err="1"/>
              <a:t>паллетомест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Операций ежемесячно: 170 000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Обрабатывается поштучно: 2,5 млн. </a:t>
            </a:r>
            <a:r>
              <a:rPr lang="en-US" b="1" dirty="0"/>
              <a:t>/</a:t>
            </a:r>
            <a:r>
              <a:rPr lang="ru-RU" b="1" dirty="0"/>
              <a:t> месяц</a:t>
            </a:r>
          </a:p>
        </p:txBody>
      </p:sp>
      <p:pic>
        <p:nvPicPr>
          <p:cNvPr id="1026" name="Picture 2" descr="C:\Users\drsa\Desktop\Documents_14.03.2017\Pano - kz.2.1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02" y="1866901"/>
            <a:ext cx="443236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829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Контракты – </a:t>
            </a:r>
            <a:br>
              <a:rPr lang="ru-RU" dirty="0"/>
            </a:br>
            <a:r>
              <a:rPr lang="ru-RU" dirty="0"/>
              <a:t>Фармацевтический Склад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2"/>
            <a:ext cx="10532343" cy="2236871"/>
          </a:xfrm>
        </p:spPr>
        <p:txBody>
          <a:bodyPr numCol="2"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 </a:t>
            </a:r>
            <a:r>
              <a:rPr lang="ru-RU" b="1" dirty="0" err="1"/>
              <a:t>Такеда</a:t>
            </a:r>
            <a:r>
              <a:rPr lang="ru-RU" b="1" dirty="0"/>
              <a:t> Казахстан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 err="1"/>
              <a:t>Ратифарм</a:t>
            </a:r>
            <a:r>
              <a:rPr lang="ru-RU" b="1" dirty="0"/>
              <a:t> Казахстан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 err="1"/>
              <a:t>Санофи</a:t>
            </a:r>
            <a:r>
              <a:rPr lang="ru-RU" b="1" dirty="0"/>
              <a:t> Казахстан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 err="1"/>
              <a:t>Гедеон</a:t>
            </a:r>
            <a:r>
              <a:rPr lang="ru-RU" b="1" dirty="0"/>
              <a:t> Рихтер Казахстан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/>
              <a:t>Байер КАЗ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/>
              <a:t>КРКА Казахстан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/>
              <a:t>Б Браун </a:t>
            </a:r>
            <a:r>
              <a:rPr lang="ru-RU" b="1" dirty="0" err="1"/>
              <a:t>Медикал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/>
              <a:t>Др. </a:t>
            </a:r>
            <a:r>
              <a:rPr lang="ru-RU" b="1" dirty="0" err="1"/>
              <a:t>Реддис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ru-RU" b="1" dirty="0" err="1"/>
              <a:t>Астеллас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en-US" b="1" dirty="0" err="1"/>
              <a:t>Woerwag</a:t>
            </a:r>
            <a:endParaRPr lang="en-US" b="1" dirty="0"/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095132" y="4032994"/>
            <a:ext cx="10532343" cy="2236871"/>
          </a:xfrm>
          <a:prstGeom prst="rect">
            <a:avLst/>
          </a:prstGeom>
        </p:spPr>
        <p:txBody>
          <a:bodyPr vert="horz" lIns="0" tIns="45720" rIns="0" bIns="45720" numCol="2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Услуги предоставляемые по данному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направлению:</a:t>
            </a:r>
          </a:p>
          <a:p>
            <a:pPr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ru-RU" sz="1900" b="1" dirty="0"/>
              <a:t>Штучная, коробочная и </a:t>
            </a:r>
            <a:r>
              <a:rPr lang="ru-RU" sz="1900" b="1" dirty="0" err="1"/>
              <a:t>паллетная</a:t>
            </a:r>
            <a:r>
              <a:rPr lang="ru-RU" sz="1900" b="1" dirty="0"/>
              <a:t> обработка</a:t>
            </a:r>
          </a:p>
          <a:p>
            <a:pPr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ru-RU" sz="1900" b="1" dirty="0"/>
              <a:t>Переборка брака</a:t>
            </a:r>
          </a:p>
          <a:p>
            <a:pPr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ru-RU" sz="1900" b="1" dirty="0" err="1"/>
              <a:t>Co</a:t>
            </a:r>
            <a:r>
              <a:rPr lang="en-US" sz="1900" b="1" dirty="0"/>
              <a:t>-</a:t>
            </a:r>
            <a:r>
              <a:rPr lang="ru-RU" sz="1900" b="1" dirty="0" err="1"/>
              <a:t>packing</a:t>
            </a:r>
            <a:endParaRPr lang="ru-RU" sz="1900" b="1" dirty="0"/>
          </a:p>
          <a:p>
            <a:pPr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ru-RU" sz="1900" b="1" dirty="0" err="1"/>
              <a:t>Стикеровка</a:t>
            </a:r>
            <a:endParaRPr lang="ru-RU" sz="1900" b="1" dirty="0"/>
          </a:p>
          <a:p>
            <a:pPr>
              <a:buFont typeface="Arial" panose="020B0604020202020204" pitchFamily="34" charset="0"/>
              <a:buChar char="•"/>
            </a:pPr>
            <a:endParaRPr lang="ru-RU" b="1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404017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2499</TotalTime>
  <Words>474</Words>
  <Application>Microsoft Office PowerPoint</Application>
  <PresentationFormat>Широкоэкранный</PresentationFormat>
  <Paragraphs>79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Ретро</vt:lpstr>
      <vt:lpstr>Складское обслуживание</vt:lpstr>
      <vt:lpstr>Логистический Комплекс в г. Алматы</vt:lpstr>
      <vt:lpstr>Популярные Услуги</vt:lpstr>
      <vt:lpstr>Складское Обслуживание</vt:lpstr>
      <vt:lpstr>Электронная Система Управления Складом</vt:lpstr>
      <vt:lpstr>Квалифицированный Персонал</vt:lpstr>
      <vt:lpstr>Современное Европейское Оборудование и Техника</vt:lpstr>
      <vt:lpstr>Основная Бизнес Статистика</vt:lpstr>
      <vt:lpstr>Основные Контракты –  Фармацевтический Склад</vt:lpstr>
      <vt:lpstr>Наши Клиенты</vt:lpstr>
      <vt:lpstr>Контактная Информация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 Group</dc:title>
  <dc:creator>Balkhash M. Sagyndykova</dc:creator>
  <cp:lastModifiedBy>Rita Karpachyova</cp:lastModifiedBy>
  <cp:revision>98</cp:revision>
  <cp:lastPrinted>2017-02-27T08:01:06Z</cp:lastPrinted>
  <dcterms:created xsi:type="dcterms:W3CDTF">2017-02-23T10:25:38Z</dcterms:created>
  <dcterms:modified xsi:type="dcterms:W3CDTF">2025-12-04T05:26:21Z</dcterms:modified>
</cp:coreProperties>
</file>